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32" r:id="rId2"/>
  </p:sldMasterIdLst>
  <p:notesMasterIdLst>
    <p:notesMasterId r:id="rId48"/>
  </p:notesMasterIdLst>
  <p:sldIdLst>
    <p:sldId id="414" r:id="rId3"/>
    <p:sldId id="476" r:id="rId4"/>
    <p:sldId id="477" r:id="rId5"/>
    <p:sldId id="478" r:id="rId6"/>
    <p:sldId id="479" r:id="rId7"/>
    <p:sldId id="480" r:id="rId8"/>
    <p:sldId id="483" r:id="rId9"/>
    <p:sldId id="482" r:id="rId10"/>
    <p:sldId id="484" r:id="rId11"/>
    <p:sldId id="481" r:id="rId12"/>
    <p:sldId id="485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96" r:id="rId24"/>
    <p:sldId id="497" r:id="rId25"/>
    <p:sldId id="498" r:id="rId26"/>
    <p:sldId id="499" r:id="rId27"/>
    <p:sldId id="500" r:id="rId28"/>
    <p:sldId id="501" r:id="rId29"/>
    <p:sldId id="503" r:id="rId30"/>
    <p:sldId id="502" r:id="rId31"/>
    <p:sldId id="504" r:id="rId32"/>
    <p:sldId id="505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513" r:id="rId41"/>
    <p:sldId id="514" r:id="rId42"/>
    <p:sldId id="518" r:id="rId43"/>
    <p:sldId id="515" r:id="rId44"/>
    <p:sldId id="516" r:id="rId45"/>
    <p:sldId id="517" r:id="rId46"/>
    <p:sldId id="47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1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7"/>
    <p:restoredTop sz="94675"/>
  </p:normalViewPr>
  <p:slideViewPr>
    <p:cSldViewPr snapToGrid="0" snapToObjects="1">
      <p:cViewPr varScale="1">
        <p:scale>
          <a:sx n="101" d="100"/>
          <a:sy n="101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955964B-0E33-AC42-AFF4-0BA5C9E845C0}" type="datetimeFigureOut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F00165AF-33E9-E845-9319-47A69DFD8C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74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1" y="1857375"/>
            <a:ext cx="10325098" cy="21574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1" y="4289522"/>
            <a:ext cx="5114924" cy="158264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18172" y="6356350"/>
            <a:ext cx="783772" cy="365125"/>
          </a:xfrm>
        </p:spPr>
        <p:txBody>
          <a:bodyPr/>
          <a:lstStyle/>
          <a:p>
            <a:fld id="{3644E428-E91E-4B49-8640-0BEF5C9A992E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028" y="6356350"/>
            <a:ext cx="783771" cy="365125"/>
          </a:xfrm>
        </p:spPr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962774" y="4246658"/>
            <a:ext cx="1828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i="0" cap="all" dirty="0">
                <a:latin typeface="Arial" charset="0"/>
              </a:rPr>
              <a:t>Presented</a:t>
            </a:r>
            <a:r>
              <a:rPr lang="en-US" sz="1600" b="1" i="0" cap="all" baseline="0" dirty="0">
                <a:latin typeface="Arial" charset="0"/>
              </a:rPr>
              <a:t> by:</a:t>
            </a:r>
            <a:endParaRPr lang="en-US" sz="1600" b="1" i="0" cap="all" dirty="0">
              <a:latin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672263" y="4289522"/>
            <a:ext cx="0" cy="15826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half" idx="2"/>
          </p:nvPr>
        </p:nvSpPr>
        <p:spPr>
          <a:xfrm>
            <a:off x="6962774" y="4585212"/>
            <a:ext cx="4391025" cy="12869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086850" y="6057900"/>
            <a:ext cx="310515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13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1" y="1857375"/>
            <a:ext cx="10325098" cy="21574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1" y="4289522"/>
            <a:ext cx="5114924" cy="158264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18172" y="6356350"/>
            <a:ext cx="783772" cy="365125"/>
          </a:xfrm>
        </p:spPr>
        <p:txBody>
          <a:bodyPr/>
          <a:lstStyle/>
          <a:p>
            <a:fld id="{3644E428-E91E-4B49-8640-0BEF5C9A992E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028" y="6356350"/>
            <a:ext cx="783771" cy="365125"/>
          </a:xfrm>
        </p:spPr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962774" y="4246658"/>
            <a:ext cx="1828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i="0" cap="all" dirty="0">
                <a:latin typeface="Arial" charset="0"/>
              </a:rPr>
              <a:t>Presented</a:t>
            </a:r>
            <a:r>
              <a:rPr lang="en-US" sz="1600" b="1" i="0" cap="all" baseline="0" dirty="0">
                <a:latin typeface="Arial" charset="0"/>
              </a:rPr>
              <a:t> by:</a:t>
            </a:r>
            <a:endParaRPr lang="en-US" sz="1600" b="1" i="0" cap="all" dirty="0">
              <a:latin typeface="Arial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672263" y="4289522"/>
            <a:ext cx="0" cy="15826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half" idx="2"/>
          </p:nvPr>
        </p:nvSpPr>
        <p:spPr>
          <a:xfrm>
            <a:off x="6962774" y="4585212"/>
            <a:ext cx="4391025" cy="12869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086850" y="6057900"/>
            <a:ext cx="310515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7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7B3D-6B4A-0E4B-BC20-3FE22ACD4F14}" type="datetime1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28701" y="1857375"/>
            <a:ext cx="10325098" cy="21574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28701" y="4289522"/>
            <a:ext cx="10325098" cy="158264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588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F6B-4AE3-B94E-8D53-A2EB4DACB17D}" type="datetime1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00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364-5A28-0C46-A2BF-9853109CF96F}" type="datetime1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48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2540"/>
            <a:ext cx="10515600" cy="4704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65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0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7549"/>
            <a:ext cx="5181600" cy="467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97549"/>
            <a:ext cx="5181600" cy="467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4425-DFE9-384F-9DB3-3E361560D413}" type="datetime1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41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57F-26A9-DF48-ACAB-B687C61D6BC1}" type="datetime1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39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EEE53-6B1F-E04F-AC4C-C3E578626F07}" type="datetime1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56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5058-1B87-AB47-8588-32A56C1C5CB6}" type="datetime1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99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5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9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539416" y="68827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endParaRPr lang="en-US" sz="18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9613557" y="66355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908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7B3D-6B4A-0E4B-BC20-3FE22ACD4F14}" type="datetime1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28701" y="1857375"/>
            <a:ext cx="10325098" cy="21574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28701" y="4289522"/>
            <a:ext cx="10325098" cy="158264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815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B66FD0CB-D5E7-5D42-9FEC-7D67783817AD}" type="datetime1">
              <a:rPr lang="en-US" smtClean="0"/>
              <a:t>9/30/19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7848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4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F6B-4AE3-B94E-8D53-A2EB4DACB17D}" type="datetime1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86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364-5A28-0C46-A2BF-9853109CF96F}" type="datetime1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55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2540"/>
            <a:ext cx="10515600" cy="47044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6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0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7549"/>
            <a:ext cx="5181600" cy="4679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97549"/>
            <a:ext cx="5181600" cy="467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64425-DFE9-384F-9DB3-3E361560D413}" type="datetime1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7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57F-26A9-DF48-ACAB-B687C61D6BC1}" type="datetime1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5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EEE53-6B1F-E04F-AC4C-C3E578626F07}" type="datetime1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6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5058-1B87-AB47-8588-32A56C1C5CB6}" type="datetime1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3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18172" y="6356350"/>
            <a:ext cx="783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87655156-AA38-4842-9E5E-805E63640FEA}" type="datetime1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0028" y="6356350"/>
            <a:ext cx="7837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2024AA8B-F1EC-D547-99EC-1807C0CD66C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0319657" y="6356350"/>
            <a:ext cx="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84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8" r:id="rId4"/>
    <p:sldLayoutId id="2147483650" r:id="rId5"/>
    <p:sldLayoutId id="2147483652" r:id="rId6"/>
    <p:sldLayoutId id="2147483653" r:id="rId7"/>
    <p:sldLayoutId id="2147483656" r:id="rId8"/>
    <p:sldLayoutId id="2147483657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18172" y="6356350"/>
            <a:ext cx="783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87655156-AA38-4842-9E5E-805E63640FEA}" type="datetime1">
              <a:rPr lang="en-US" smtClean="0"/>
              <a:pPr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0028" y="6356350"/>
            <a:ext cx="7837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2024AA8B-F1EC-D547-99EC-1807C0CD66C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0319657" y="6356350"/>
            <a:ext cx="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72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is-ci.org/" TargetMode="External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bout.gitlab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jpeg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bversion.apache.org/" TargetMode="External"/><Relationship Id="rId2" Type="http://schemas.openxmlformats.org/officeDocument/2006/relationships/hyperlink" Target="https://www.gnu.org/software/trans-coord/manual/cvs/cvs.html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curial-scm.org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857375"/>
            <a:ext cx="11287125" cy="2157413"/>
          </a:xfrm>
        </p:spPr>
        <p:txBody>
          <a:bodyPr anchor="ctr">
            <a:normAutofit/>
          </a:bodyPr>
          <a:lstStyle/>
          <a:p>
            <a:r>
              <a:rPr lang="en-US" sz="5400" b="0" dirty="0"/>
              <a:t>Version Control using </a:t>
            </a:r>
            <a:r>
              <a:rPr lang="en-US" sz="5400" b="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endParaRPr lang="en-US" sz="5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300" dirty="0"/>
              <a:t>TACC SDS Course</a:t>
            </a:r>
          </a:p>
          <a:p>
            <a:pPr>
              <a:lnSpc>
                <a:spcPct val="120000"/>
              </a:lnSpc>
            </a:pPr>
            <a:endParaRPr lang="en-US" sz="3300" dirty="0"/>
          </a:p>
          <a:p>
            <a:pPr>
              <a:lnSpc>
                <a:spcPct val="120000"/>
              </a:lnSpc>
            </a:pPr>
            <a:r>
              <a:rPr lang="en-US" sz="3300" dirty="0"/>
              <a:t>October 1, 2019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Paul A. Navrátil, Ph.D.</a:t>
            </a:r>
          </a:p>
          <a:p>
            <a:r>
              <a:rPr lang="en-US" dirty="0"/>
              <a:t>Director of Visualization</a:t>
            </a:r>
          </a:p>
          <a:p>
            <a:r>
              <a:rPr lang="en-US" dirty="0" err="1"/>
              <a:t>pnav@tacc.utexas.edu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16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9914-3747-6045-A89B-0E40A713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Repository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CBC5-6AA9-5F47-AB97-B84C83031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Keep (at least) a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en-US" dirty="0"/>
              <a:t> and a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development</a:t>
            </a:r>
            <a:r>
              <a:rPr lang="en-US" dirty="0"/>
              <a:t> branch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en-US" dirty="0"/>
              <a:t> for code releases (should always “work”)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development</a:t>
            </a:r>
            <a:r>
              <a:rPr lang="en-US" dirty="0"/>
              <a:t> for new feature development and </a:t>
            </a:r>
            <a:br>
              <a:rPr lang="en-US" dirty="0"/>
            </a:br>
            <a:r>
              <a:rPr lang="en-US" dirty="0"/>
              <a:t>synching with other development team members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local branches for longer task and feature development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Keeps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development</a:t>
            </a:r>
            <a:r>
              <a:rPr lang="en-US" dirty="0"/>
              <a:t> sync-able without many local changes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Merge back into local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development</a:t>
            </a:r>
            <a:r>
              <a:rPr lang="en-US" dirty="0"/>
              <a:t> as tasks are completed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Minimize use of additional remote branches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Tag releases </a:t>
            </a:r>
            <a:r>
              <a:rPr lang="en-US" sz="2400" dirty="0">
                <a:solidFill>
                  <a:schemeClr val="accent3"/>
                </a:solidFill>
              </a:rPr>
              <a:t>(with semantic versioning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https://semver.org/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3"/>
                </a:solidFill>
              </a:rPr>
              <a:t>)</a:t>
            </a:r>
            <a:r>
              <a:rPr lang="en-US" sz="2400" dirty="0"/>
              <a:t>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a (free) continuous integration server 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https://travis-ci.org/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3"/>
                </a:solidFill>
              </a:rPr>
              <a:t>)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7D1E3-2448-DE4D-A723-D9E6FAB91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C3453-9290-1246-AE65-AC38CDF1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8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9798-8933-A141-9D3D-EBBFA6AC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D3BF4-B5F0-CC40-8FD4-9FFE38A3A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Common source control manager for open-source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cloud-based repositories, come with issue tracking, wiki, perhaps some CI processing, project management boards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</a:t>
            </a:r>
            <a:r>
              <a:rPr lang="en-US" dirty="0"/>
              <a:t> (free for public repos)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https://bitbucket.org/</a:t>
            </a:r>
            <a:r>
              <a:rPr lang="en-US" dirty="0"/>
              <a:t> (free for students)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https://about.gitlab.com/</a:t>
            </a:r>
            <a:r>
              <a:rPr lang="en-US" dirty="0"/>
              <a:t> (free for small projects)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create your own git repo on a local or remote system!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for a local repo where you will also develop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--bare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for a remote (or local) repo using a central repo pattern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--bare --shared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for remote repo to preserve group perms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AF9FC-B8DD-B240-8533-B5BE7275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6047C-9723-2743-B057-EF7899A5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9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7A8A-B397-7446-AB9B-28111CF2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git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2C20C-4CE8-A744-9709-8FFBA6C7D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Repository state maintained locally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In .git subdirectory for regular repositories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In repository root directory for “bare” repositories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The config file contains configuration info, </a:t>
            </a:r>
            <a:br>
              <a:rPr lang="en-US" dirty="0"/>
            </a:br>
            <a:r>
              <a:rPr lang="en-US" dirty="0"/>
              <a:t>can edit directly, but don’t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C6B39-2CF5-B74F-8D2D-1C2F00C0B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AB57A-D5FF-8846-BD3F-7B3CD439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4F4A5-13EC-A14F-8E38-D7AA7BF1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30" y="3468687"/>
            <a:ext cx="5638800" cy="313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2E27F-A46B-C74E-BEC3-E91ABAC0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572" y="3468687"/>
            <a:ext cx="5283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14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F9C0F-07E4-8C4B-ABC9-FCAA23F8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code from a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51C1B-E381-B941-8CBE-8C25C829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“Clone” the code to a local directory, which will create a subdirectory for the repository in the current working directory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&lt;path&gt; &lt;optional subdir name&gt;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/my/local/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repo.git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my-repo-name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/TACC/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AwesomeCode.git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F31E0-897A-6143-9F3F-D426FF08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A29A0-5464-6541-B32F-08F07DF0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7058-A5FA-EB43-B744-EB2C3A0A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about your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A0EC9-0DA7-9540-9E03-81A39A7C4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new repository starts off empty! </a:t>
            </a:r>
            <a:br>
              <a:rPr lang="en-US" dirty="0"/>
            </a:br>
            <a:r>
              <a:rPr lang="en-US" dirty="0"/>
              <a:t>You will need to add files to it explicitly: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my_first_file.c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my_other_file.c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6D1A3-3445-5945-BC73-DF1085C1F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4BFDA-43D0-5444-B0E3-5F2ECE2B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BE5F2-4D5B-8544-88D0-5D66AAEE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4214812"/>
            <a:ext cx="538480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56B701-1D32-5D42-9C67-77F30D17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4812"/>
            <a:ext cx="6934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3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B551-6ABA-8841-B0F9-D560D14B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about your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779FF-F8A5-B04C-A852-5920654CC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 this point, the files are </a:t>
            </a:r>
            <a:r>
              <a:rPr lang="en-US" u="sng" dirty="0"/>
              <a:t>staged</a:t>
            </a:r>
            <a:r>
              <a:rPr lang="en-US" dirty="0"/>
              <a:t> to be added,</a:t>
            </a:r>
            <a:br>
              <a:rPr lang="en-US" dirty="0"/>
            </a:br>
            <a:r>
              <a:rPr lang="en-US" dirty="0"/>
              <a:t>but they are not yet </a:t>
            </a:r>
            <a:r>
              <a:rPr lang="en-US" u="sng" dirty="0"/>
              <a:t>committed</a:t>
            </a:r>
            <a:r>
              <a:rPr lang="en-US" dirty="0"/>
              <a:t> to the repository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–m ”my descriptive commit comment”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8240E-1876-4A47-BF9A-A7F1EAD4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605A4-9F01-7540-8875-19981523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C17DB-3A6A-B54F-BF67-563AF206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0463"/>
            <a:ext cx="5384800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EABABB-811A-E849-A096-0DE08F2B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0" y="3700463"/>
            <a:ext cx="6134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4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5F18-8900-C44D-AB65-60F876A7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about your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B8941-425E-C44E-9A2C-88C9BEC3C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might have noticed how to check the status of git: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status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Now that there are committed changes, </a:t>
            </a:r>
            <a:br>
              <a:rPr lang="en-US" dirty="0"/>
            </a:br>
            <a:r>
              <a:rPr lang="en-US" dirty="0"/>
              <a:t>we can see the history of the commits in the git log: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log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7BB88-62EF-964E-BFC7-A369484A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BA9A1-6D03-FE46-BEFF-AEA66F8A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DB584-52C8-7C40-ADF7-286B5162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4970463"/>
            <a:ext cx="58293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7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34AD-38B4-564B-B1C0-868395B1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C3D34-5030-B34E-A52D-E57D87EC5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 tracks when the contents of a file changes, </a:t>
            </a:r>
            <a:br>
              <a:rPr lang="en-US" dirty="0"/>
            </a:br>
            <a:r>
              <a:rPr lang="en-US" dirty="0"/>
              <a:t>and will mark it as containing uncommitted changes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FCD16-5BEE-3345-9A0B-2259CC371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FCFC8-992D-9F4C-BA25-AFFADC6E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B015-708A-194B-9822-9CA2159C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571750"/>
            <a:ext cx="6883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33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0C39-27E8-5D4F-A860-272CCCC1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79F5-AD6D-AD4D-AA5C-F89062AA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add that file to be staged….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 what happens if we update it again before a commit?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75447-5035-5A43-8FE4-CE02DA6B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9D086-63E5-5340-8E5A-07696165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61AFB-55AE-7C44-B2F3-394A56DE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86000"/>
            <a:ext cx="6896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1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D6FC-D487-5D43-B4BA-9CC6AED3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0612-5FFF-2241-A612-72DD6AB64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shows that the file has been updated since the last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 add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 Good Thing: git only does what you expressly tell it to do</a:t>
            </a:r>
          </a:p>
          <a:p>
            <a:r>
              <a:rPr lang="en-US" dirty="0"/>
              <a:t>It can make a little extra work, but it protects us from doing Something Dumb!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D9F2-0130-7940-A7AA-1520BD37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8CC88-644D-D842-9CF4-AE0AF5B6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2B9D7-962B-8D42-92E7-B2D27B1D2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955800"/>
            <a:ext cx="6845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E4E53D-FF61-A94F-AE81-970B34D5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version control?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8E1D40-16C3-7E4A-A20F-E89F9ACE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record of the state of a software development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means to coordinate collaborative effort across a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 artifact for future developers to understand current and past development decisions and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safety net in case Something Bad happens in or to the current version of the code (bugs, deleted files,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6E1C5-8BA8-5143-98F3-9064C3F3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7B3D-6B4A-0E4B-BC20-3FE22ACD4F14}" type="datetime1">
              <a:rPr lang="en-US" smtClean="0"/>
              <a:t>9/30/19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45D94-9C18-3A43-8C2D-19353F97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98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7227-0C24-6E41-8D1B-F8E36EB7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558B6-EC62-7A41-AE96-4F116CDC2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Also note that there are several options that git suggests for addressing the changed file: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reset HEAD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my_first_file.c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will </a:t>
            </a:r>
            <a:r>
              <a:rPr lang="en-US" dirty="0" err="1"/>
              <a:t>unstage</a:t>
            </a:r>
            <a:r>
              <a:rPr lang="en-US" dirty="0"/>
              <a:t> all uncommitted changes to </a:t>
            </a:r>
            <a:r>
              <a:rPr lang="en-US" dirty="0" err="1"/>
              <a:t>my_first_file.c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my_first_file.c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will add the second change for commit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checkout --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my_first_file.c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will discard the </a:t>
            </a:r>
            <a:r>
              <a:rPr lang="en-US" u="sng" dirty="0"/>
              <a:t>unadded</a:t>
            </a:r>
            <a:r>
              <a:rPr lang="en-US" dirty="0"/>
              <a:t> change(s) to </a:t>
            </a:r>
            <a:r>
              <a:rPr lang="en-US" dirty="0" err="1"/>
              <a:t>my_first_file.c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7F23-F580-B244-81D4-768988C2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D94CE-85D2-3146-B4B0-44308511A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8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945A-E569-D347-A93F-A4D19BDD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D03CD-E4C7-3B43-96FC-2322E9075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reset</a:t>
            </a:r>
            <a:r>
              <a:rPr lang="en-US" dirty="0"/>
              <a:t>, all changes </a:t>
            </a:r>
            <a:r>
              <a:rPr lang="en-US" dirty="0" err="1"/>
              <a:t>unstaged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5D0A4-A453-C645-9322-CE9C5DE54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895DC-BE73-6A4E-89A5-CD3FF90A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341D8-D076-A742-B9B1-48762E64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5650"/>
            <a:ext cx="68072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71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EE8C-145D-1543-8D34-C233BBD3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032E-96E3-E246-A59B-8400ADE26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</a:t>
            </a:r>
            <a:r>
              <a:rPr lang="en-US" dirty="0"/>
              <a:t>, new changes are staged for commit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DDF3D-0F1E-104B-B326-BEED8CBF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342B5-4679-354D-8936-9611315A2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10796-C0C6-904C-AF0C-1C5F7FC1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812"/>
            <a:ext cx="6997700" cy="448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3BE1F-B192-3F4F-A552-A58FFBAD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2055812"/>
            <a:ext cx="5346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5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34BE-FF5A-774C-9AC8-1A90F8D1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42C30-C9DE-2F43-90AF-1A17DB8DF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checkout -- &lt;file&gt;</a:t>
            </a:r>
            <a:r>
              <a:rPr lang="en-US" dirty="0"/>
              <a:t>, all </a:t>
            </a:r>
            <a:r>
              <a:rPr lang="en-US" u="sng" dirty="0" err="1"/>
              <a:t>unstaged</a:t>
            </a:r>
            <a:r>
              <a:rPr lang="en-US" dirty="0"/>
              <a:t> changes are discarded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023B6-79A8-FC43-AB8F-2FF6982AA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463E7-7D49-2F41-9936-A1CFFD604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8EDE9-C5CA-0541-B22B-BCCB0C89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400"/>
            <a:ext cx="6896100" cy="454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C8B2CA-8792-FD4E-95B2-0F002C244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3824751"/>
            <a:ext cx="6032500" cy="9779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29165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8116-D3BC-6B47-8535-0C706496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7C77-A5DE-5941-8732-370C50EE0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are too quick on the commit trigger, and want to update a commit. Use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--amend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4DB3-81FB-BD41-B0D2-0706AD2F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ADF15-7097-BA4E-BE00-FBADE0AD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F9DA-2355-BE49-91D9-34CEC721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951"/>
            <a:ext cx="7035800" cy="289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5506D-023C-0E4E-936F-027EBC08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3771900"/>
            <a:ext cx="7099300" cy="30861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2F28D-A131-DB41-8064-11000AF972DE}"/>
              </a:ext>
            </a:extLst>
          </p:cNvPr>
          <p:cNvSpPr txBox="1"/>
          <p:nvPr/>
        </p:nvSpPr>
        <p:spPr>
          <a:xfrm>
            <a:off x="7251700" y="2502364"/>
            <a:ext cx="1803400" cy="109014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800" b="1" dirty="0">
                <a:solidFill>
                  <a:schemeClr val="accent5"/>
                </a:solidFill>
              </a:rPr>
              <a:t>NOTE: only amend in a local repository. </a:t>
            </a:r>
            <a:br>
              <a:rPr lang="en-US" sz="1800" b="1" dirty="0">
                <a:solidFill>
                  <a:schemeClr val="accent5"/>
                </a:solidFill>
              </a:rPr>
            </a:br>
            <a:r>
              <a:rPr lang="en-US" sz="1800" b="1" dirty="0">
                <a:solidFill>
                  <a:schemeClr val="accent5"/>
                </a:solidFill>
              </a:rPr>
              <a:t>If you have pushed to a remote repository, </a:t>
            </a:r>
            <a:br>
              <a:rPr lang="en-US" sz="1800" b="1" dirty="0">
                <a:solidFill>
                  <a:schemeClr val="accent5"/>
                </a:solidFill>
              </a:rPr>
            </a:br>
            <a:r>
              <a:rPr lang="en-US" sz="1800" b="1" dirty="0">
                <a:solidFill>
                  <a:schemeClr val="accent5"/>
                </a:solidFill>
              </a:rPr>
              <a:t>make a new commit instead!</a:t>
            </a:r>
          </a:p>
        </p:txBody>
      </p:sp>
    </p:spTree>
    <p:extLst>
      <p:ext uri="{BB962C8B-B14F-4D97-AF65-F5344CB8AC3E}">
        <p14:creationId xmlns:p14="http://schemas.microsoft.com/office/powerpoint/2010/main" val="2389581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AA36-B1FC-324F-BA1E-0FEC5FDC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421A4-6208-E94D-852C-43A7FE5C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540"/>
            <a:ext cx="10515600" cy="5093360"/>
          </a:xfrm>
        </p:spPr>
        <p:txBody>
          <a:bodyPr>
            <a:normAutofit/>
          </a:bodyPr>
          <a:lstStyle/>
          <a:p>
            <a:r>
              <a:rPr lang="en-US" dirty="0"/>
              <a:t>Each commit has a unique hash signature </a:t>
            </a:r>
            <a:br>
              <a:rPr lang="en-US" dirty="0"/>
            </a:br>
            <a:r>
              <a:rPr lang="en-US" dirty="0"/>
              <a:t>that can be used to reference it!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09E2-C05D-734F-A197-8F873B7D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A66E0-4C23-7F4F-9BFC-B89E7BE0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27EDD-56C9-BA43-AE2C-F90982F1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6650"/>
            <a:ext cx="5892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6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AA27-8857-3C47-B84A-67F286EC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 commit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A50B5-3666-C344-B3BB-E18A49AE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unique hash (sometimes called a “</a:t>
            </a:r>
            <a:r>
              <a:rPr lang="en-US" dirty="0" err="1"/>
              <a:t>sha</a:t>
            </a:r>
            <a:r>
              <a:rPr lang="en-US" dirty="0"/>
              <a:t>”) to checkout a previous commit (e.g. to roll back, branch, or test).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D1F7-F0FE-CD46-8E34-D239FF12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B7D7-C3F1-E24D-AB1F-3476A788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A7131-AC8E-D34E-9339-2CFF5207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2850"/>
            <a:ext cx="5816600" cy="346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90CA6-023A-5449-8FAB-0E6F1B53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0" y="3460750"/>
            <a:ext cx="6756400" cy="2489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2581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C670-00AB-D044-B790-70BA8207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 commit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A82D-1F5D-F448-8E74-C695E8C0C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checkout &lt;branch or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b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to return from the detached state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718DB-9CD9-8746-9529-AAD48DE8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4514B-0621-A644-9C45-93E3826E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62BC3-21C5-294E-A589-BF4D7AE9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364251"/>
            <a:ext cx="5384800" cy="292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6E02C-790F-7645-8225-84EE02A5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4251"/>
            <a:ext cx="5816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23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E7E8-222E-7F46-BE5B-2C997E95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to a remote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F10A-1EC1-E741-AAAC-4F80D60F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remote repository is a repository other than your local working repository.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This is a logical distinction: the ”remote” repo can be on your local machine or on a remote machine.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The repo needs to exist (easiest if it is empty but doesn’t need to be)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804A1-6653-794F-9653-1E293C78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AB81A-4B9A-0F43-93EA-1F47BA1E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28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24F8F8-621B-A54E-99EA-CC8F0C0009E4}"/>
              </a:ext>
            </a:extLst>
          </p:cNvPr>
          <p:cNvGrpSpPr/>
          <p:nvPr/>
        </p:nvGrpSpPr>
        <p:grpSpPr>
          <a:xfrm>
            <a:off x="44450" y="3454400"/>
            <a:ext cx="7607300" cy="2006600"/>
            <a:chOff x="44450" y="3454400"/>
            <a:chExt cx="7607300" cy="2006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F8599E-6E55-3E4A-80E0-9AD9A67F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0" y="3454400"/>
              <a:ext cx="6032500" cy="1168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6C4FE5-E5E2-804F-8D6D-AF398C769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50" y="4622800"/>
              <a:ext cx="7607300" cy="8382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9B4054B-F9F9-AB4D-A2C1-66A23244C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914900"/>
            <a:ext cx="6642100" cy="19431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47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DD1C-4313-9145-AD8E-9C591B21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CB8C6-047D-F144-9A5D-7E55D88F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branch is a separate version stream of the repository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Shared origin point in the version history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Useful for maintaining state separate from shared branches or for shared development separate from primary branches</a:t>
            </a:r>
            <a:br>
              <a:rPr lang="en-US" dirty="0"/>
            </a:br>
            <a:r>
              <a:rPr lang="en-US" dirty="0"/>
              <a:t>(for example,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development</a:t>
            </a:r>
            <a:r>
              <a:rPr lang="en-US" dirty="0"/>
              <a:t> vs.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Branches can be kept local or pushed to remote repos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If remote, you set a remote tracking branch with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--set-upstream &lt;remote&gt; &lt;branch&gt;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Primary uses are to isolate feature development from other work on development branch(</a:t>
            </a:r>
            <a:r>
              <a:rPr lang="en-US" dirty="0" err="1"/>
              <a:t>es</a:t>
            </a:r>
            <a:r>
              <a:rPr lang="en-US" dirty="0"/>
              <a:t>), and to isolate all feature development from the released versions on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4BE06-9802-1F49-96F1-1AA50CC7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B2852-7BA7-5649-A6FA-CF0E04F4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5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87A3-15B8-7046-81A4-2AC58AA7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F1157-5AC9-C441-9575-A21EDAF5A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Easily share files and work in a systematic and organized way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Beats emailing files or sharing via cloud drive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Maintain a record of your work in case you need to go back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Like an “undo” command for your code!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Great habit </a:t>
            </a:r>
            <a:r>
              <a:rPr lang="en-US"/>
              <a:t>to develop for </a:t>
            </a:r>
            <a:r>
              <a:rPr lang="en-US" dirty="0"/>
              <a:t>future code development projects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Must-do in industry, increasingly expected in academia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DB9EA-2040-F749-8059-C466E4EE7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C3A57-1FCA-7646-A048-8EBD6050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92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D389F-4AA1-0247-9313-0350759B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using a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BD07E-1A98-D445-9856-C87905F84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branch from the current repository version with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branch &lt;name&gt;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move to the branch with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checkout &lt;name&gt; </a:t>
            </a:r>
            <a:r>
              <a:rPr lang="en-US" sz="2400" dirty="0">
                <a:solidFill>
                  <a:schemeClr val="accent3"/>
                </a:solidFill>
              </a:rPr>
              <a:t>(remember, git only does what you tell it!)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2200-7B2B-6646-88AC-2A9B60FA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48A5D-BAA2-394C-B7D1-5C2E309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2E487-7C80-704E-8F17-5ABB3F787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8700"/>
            <a:ext cx="52578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4FD7E-983D-DD42-9346-678DBB9D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6950"/>
            <a:ext cx="53594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63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9A42-8E8F-4E42-BC85-44DF1F54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to a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99E1-FF0C-E042-B765-97983C330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committing to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en-US" dirty="0"/>
              <a:t>! </a:t>
            </a:r>
            <a:r>
              <a:rPr lang="en-US" sz="2400" dirty="0">
                <a:solidFill>
                  <a:schemeClr val="accent3"/>
                </a:solidFill>
              </a:rPr>
              <a:t>(since master is also a branch </a:t>
            </a:r>
            <a:r>
              <a:rPr lang="en-US" sz="2400" dirty="0">
                <a:solidFill>
                  <a:schemeClr val="accent3"/>
                </a:solidFill>
                <a:sym typeface="Wingdings" pitchFamily="2" charset="2"/>
              </a:rPr>
              <a:t>)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D8F85-C0A7-1A4E-B292-1661823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0D1BF-85E9-7749-8E7B-674B94EF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93D5B-F451-7048-8666-58AEEC40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61357"/>
            <a:ext cx="6845300" cy="287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05EF3-501B-DA4A-8232-B5BD3E16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4385866"/>
            <a:ext cx="6527800" cy="24638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18788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662C-9BEB-364C-9185-E2FDCAA4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 diff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92F4-C657-E24D-A006-AF440D244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Shows the difference between two repository states </a:t>
            </a:r>
            <a:br>
              <a:rPr lang="en-US" dirty="0"/>
            </a:br>
            <a:r>
              <a:rPr lang="en-US" dirty="0"/>
              <a:t>(files, directories, branches,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use branch names (will compare HEAD versions) or specific </a:t>
            </a:r>
            <a:r>
              <a:rPr lang="en-US" dirty="0" err="1"/>
              <a:t>sha</a:t>
            </a:r>
            <a:r>
              <a:rPr lang="en-US" dirty="0"/>
              <a:t> codes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AFACA-FFD2-3B41-9A9C-ADEB63ADB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DB761-0DCB-F54D-99C1-65B9E44D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08234-6EFF-9346-A2D8-964289B78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3448050"/>
            <a:ext cx="5765800" cy="153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94E0B-6402-9543-BD1A-F2D0FD8C7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0" y="3448050"/>
            <a:ext cx="54229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32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0414-9289-DB4D-B013-11FD0C92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11D0-E20C-1C45-B87D-03801CCD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would like to take the development from one branch and include it in another branch. Use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merge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D914D-9D61-004F-A6BB-8403C4B8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68F2B-62FF-914E-9227-93572DBE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07404-5658-2546-BC1E-014DC0D0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411412"/>
            <a:ext cx="70231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68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0414-9289-DB4D-B013-11FD0C92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11D0-E20C-1C45-B87D-03801CCD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Remember! Repository changes are only local until you push!</a:t>
            </a: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</a:rPr>
              <a:t>Again, git only does what you tell it, and this is a Good Thing </a:t>
            </a:r>
            <a:r>
              <a:rPr lang="en-US" dirty="0">
                <a:solidFill>
                  <a:schemeClr val="accent3"/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D914D-9D61-004F-A6BB-8403C4B8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68F2B-62FF-914E-9227-93572DBE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CFBD9-540A-1247-BF24-654DC833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9450"/>
            <a:ext cx="83312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3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8B71-916E-0645-B962-CB4BFDCC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0EA1-EFBB-B74F-AFDB-A26CB0E59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will try to automatically merge files and generally does a good job, but sometimes there are conflicts, like when edits occur to the same lines…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F361B-53F8-D24C-9846-BFA8956C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E98CC-7664-4C45-A914-87262104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E3AD4-35B5-A84B-A41F-666F6F08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9400"/>
            <a:ext cx="7696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70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1E5A-1AEA-FA45-9B53-7425F5267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C0D0-9A21-924E-B1DA-A9B7DCCD1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If we now try to merge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development</a:t>
            </a:r>
            <a:r>
              <a:rPr lang="en-US" dirty="0"/>
              <a:t>, we will get a conflict on the second line of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my_new_file.c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Git marks the conflicting region and shows both versions. </a:t>
            </a:r>
          </a:p>
          <a:p>
            <a:r>
              <a:rPr lang="en-US" dirty="0"/>
              <a:t>We must hand edit the file to resolve the conflict. </a:t>
            </a:r>
          </a:p>
          <a:p>
            <a:r>
              <a:rPr lang="en-US" dirty="0"/>
              <a:t>We can pick one, the other, or some combination of both versions.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F4491-BDED-AF4B-85BD-E28C650F9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1ACAD-DA12-D044-9C7B-92823C67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62897-FA3C-5A4C-890C-66FCB0CB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9350"/>
            <a:ext cx="6032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6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EE82-848F-7846-93C0-7164CCA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FC553-3248-964B-A2B1-D38F0677A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Hand-edit the code to remove the conflict, then commit the file.</a:t>
            </a:r>
          </a:p>
          <a:p>
            <a:r>
              <a:rPr lang="en-US" dirty="0"/>
              <a:t>Make sure to remove all ‘&gt;&gt;&gt;&gt;&gt;’ and ‘&lt;&lt;&lt;&lt;&lt;‘ annotations!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84965-CF2F-1A45-A86C-8493CD0E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3A744-B8B7-FC41-95B0-7A8771CA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8343A-B063-C743-9C53-B462DD46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4000"/>
            <a:ext cx="75311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49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46F1-34E3-AC4F-A0D8-44037304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A24BE-00E3-DE45-97CD-6332A4074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merge can also be merged back into the other branch </a:t>
            </a:r>
            <a:br>
              <a:rPr lang="en-US" dirty="0"/>
            </a:br>
            <a:r>
              <a:rPr lang="en-US" dirty="0"/>
              <a:t>(this is particularly good to do if there were conflicts)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48061-EC41-1F4E-A0C5-A3499A839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203C8-BA6C-7040-8E99-2C5F5DEE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AA250-9262-304D-B3A5-A1915E500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1265"/>
            <a:ext cx="5537200" cy="4366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BF4F4-0899-1E43-8793-C034EC8C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0" y="2531416"/>
            <a:ext cx="5143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9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DF7A-E7F2-9340-802D-5CDE6D37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667E-FC4C-7D40-B2F0-90872F780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C875F-04F5-3F40-BEAE-9BB2BA280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49E44-1965-4146-B7C2-49A5FE91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A2F72-7AEE-8440-90E7-2289A34B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69977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446A-F562-4141-A0D6-522E117A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I use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6792-A6B3-1A4E-BDEA-4495E41BD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 a project contains sufficient complexity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Multiple files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Multiple developers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Multiple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 someone (including you!) might use the code </a:t>
            </a:r>
            <a:br>
              <a:rPr lang="en-US" dirty="0"/>
            </a:br>
            <a:r>
              <a:rPr lang="en-US" dirty="0"/>
              <a:t>over an extended period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Bug fixes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Feature additions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Derived 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 a single file, single developer project can benefit from version control tracking!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When did I do this?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Why did I do this?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How can I do this again!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DB1C6-9852-594F-9E91-3AAE30C0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71A64-1E20-E44F-8223-06F232A2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5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DF7A-E7F2-9340-802D-5CDE6D37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667E-FC4C-7D40-B2F0-90872F780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C875F-04F5-3F40-BEAE-9BB2BA280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49E44-1965-4146-B7C2-49A5FE91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DAF43-9F34-B34C-A1EA-CFE4252F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539"/>
            <a:ext cx="9115693" cy="47044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51660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0F79-4717-F842-A45B-C173100F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0C17-528D-324E-9D6E-1BA13B720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tag </a:t>
            </a:r>
            <a:r>
              <a:rPr lang="en-US" dirty="0"/>
              <a:t>is another way to reference a repo state, </a:t>
            </a:r>
            <a:br>
              <a:rPr lang="en-US" dirty="0"/>
            </a:br>
            <a:r>
              <a:rPr lang="en-US" dirty="0"/>
              <a:t>typically used for to mark versioned releases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Consider using semantic versioning for release numbering, where major, minor and bug-fix increments respect promises about functionality and interface ( see </a:t>
            </a:r>
            <a:r>
              <a:rPr lang="en-US" dirty="0">
                <a:hlinkClick r:id="rId2"/>
              </a:rPr>
              <a:t>https://semver.org/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13AD5-E6F8-B347-8ADC-F6C153EE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8CC5F-E636-4B4B-B013-E4D59799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92306-760B-6840-A876-37C603CD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5700"/>
            <a:ext cx="9525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71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CB60-3CB3-324C-B66E-B4A53F3F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 stash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3B42E-4EF3-7841-89F8-CA3F8F1E7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need to change repository state while you have changes that you are not quite ready to commit. Use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stash</a:t>
            </a:r>
            <a:r>
              <a:rPr lang="en-US" dirty="0"/>
              <a:t>!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stash </a:t>
            </a:r>
            <a:r>
              <a:rPr lang="en-US" dirty="0"/>
              <a:t>command pushes uncommitted changes onto a stack, and you can push multiple changes onto the stack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56F2-AAE3-6049-B7EE-85D99BAD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AC870-630F-FE43-B883-DD04A23C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A3970-7C70-C14C-A1D3-89E7E55C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3900"/>
            <a:ext cx="8636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0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C76AE-1218-3A4F-8E60-5BBEDDE4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 stash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951E-DC5B-904F-815D-E87E5B2C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Recover the stashed changes with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stash pop </a:t>
            </a:r>
            <a:r>
              <a:rPr lang="en-US" dirty="0"/>
              <a:t>or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git stash drop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46BA3-3C16-DC45-A6A0-1141470E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707D6-0488-3B40-AFF2-1DA22B68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55DB5-1556-EC4C-9E54-821163C3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2050"/>
            <a:ext cx="68326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18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CA46-E96C-FF42-A79C-2EED2876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B79E-AFBF-D943-A124-55339D5EE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Pre-commit and post-commit hooks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Perform operations on added files either</a:t>
            </a:r>
            <a:br>
              <a:rPr lang="en-US" dirty="0"/>
            </a:br>
            <a:r>
              <a:rPr lang="en-US" dirty="0"/>
              <a:t>before commit (e.g. checking for illegal characters) or </a:t>
            </a:r>
            <a:br>
              <a:rPr lang="en-US" dirty="0"/>
            </a:br>
            <a:r>
              <a:rPr lang="en-US" dirty="0"/>
              <a:t>after commit (e.g. applying code style formatting)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Pull requests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Useful for contributing to remote repository without write access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Make a fork of remote repo to your remote repo (e.g. on GitHub)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Make updates and commit to a branch in your fork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Make pull request to remote repo owners to merge in your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 documentation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https://git-scm.com/doc</a:t>
            </a:r>
            <a:r>
              <a:rPr lang="en-US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967C1-800C-9943-9922-AD0BDE05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BEBFE-8B0E-9E4C-9F9A-20D5A714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0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599918"/>
            <a:ext cx="12192000" cy="180031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sz="2400" b="0" dirty="0">
                <a:solidFill>
                  <a:schemeClr val="accent2"/>
                </a:solidFill>
              </a:rPr>
              <a:t>Paul Navrátil</a:t>
            </a:r>
            <a:br>
              <a:rPr lang="en-US" sz="2400" b="0" dirty="0">
                <a:solidFill>
                  <a:schemeClr val="accent2"/>
                </a:solidFill>
              </a:rPr>
            </a:br>
            <a:r>
              <a:rPr lang="en-US" sz="2400" b="0" dirty="0">
                <a:solidFill>
                  <a:schemeClr val="accent2"/>
                </a:solidFill>
              </a:rPr>
              <a:t>pnav@tacc.utexas.edu</a:t>
            </a:r>
            <a:br>
              <a:rPr lang="en-US" sz="2400" b="0" dirty="0">
                <a:solidFill>
                  <a:srgbClr val="FFC000"/>
                </a:solidFill>
              </a:rPr>
            </a:br>
            <a:br>
              <a:rPr lang="en-US" sz="2400" b="0" dirty="0"/>
            </a:br>
            <a:endParaRPr lang="en-US" sz="24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9485BF-BBAE-3B4C-B74C-D5A0814F19E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C4333E-6F3C-AA41-904A-DD523D668F6C}"/>
              </a:ext>
            </a:extLst>
          </p:cNvPr>
          <p:cNvGrpSpPr/>
          <p:nvPr/>
        </p:nvGrpSpPr>
        <p:grpSpPr>
          <a:xfrm>
            <a:off x="22304" y="0"/>
            <a:ext cx="12169697" cy="2210512"/>
            <a:chOff x="155764" y="0"/>
            <a:chExt cx="12036236" cy="2057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A56D23-7A49-B849-94BB-95F99B253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86363" y="0"/>
              <a:ext cx="7005637" cy="2057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EB237C-600D-F342-948F-DCA0551CB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56924" y="0"/>
              <a:ext cx="1915370" cy="2057400"/>
            </a:xfrm>
            <a:prstGeom prst="rect">
              <a:avLst/>
            </a:prstGeom>
          </p:spPr>
        </p:pic>
        <p:pic>
          <p:nvPicPr>
            <p:cNvPr id="10" name="Picture 9" descr="C:\Documents and Settings\mfratkin\My Documents\Presentations\images\collab room.jpg">
              <a:extLst>
                <a:ext uri="{FF2B5EF4-FFF2-40B4-BE49-F238E27FC236}">
                  <a16:creationId xmlns:a16="http://schemas.microsoft.com/office/drawing/2014/main" id="{06773644-923A-D948-B840-E10F92F6A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64" y="0"/>
              <a:ext cx="3087091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778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0C53-6C4E-EF41-B8F5-043D5C996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81C50-F8A0-124A-9E66-34B091CB8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Central repository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Single canonical repository maintained at single location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All developers synchronize file states to canonical repo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No notion of local commits, all commits require access central server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History typically maintained per file, global repository state must be explicitly marked, e.g. by a developer tag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History typically not maintained locally: smaller local state, but cannot recover history if central repository is corrupted or lost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Examples: </a:t>
            </a:r>
            <a:br>
              <a:rPr lang="en-US" dirty="0"/>
            </a:br>
            <a:r>
              <a:rPr lang="en-US" dirty="0"/>
              <a:t>CVS – </a:t>
            </a:r>
            <a:r>
              <a:rPr lang="en-US" dirty="0">
                <a:hlinkClick r:id="rId2"/>
              </a:rPr>
              <a:t>https://www.gnu.org/software/trans-coord/manual/cvs/cvs.html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Subversion – </a:t>
            </a:r>
            <a:r>
              <a:rPr lang="en-US" dirty="0">
                <a:hlinkClick r:id="rId3"/>
              </a:rPr>
              <a:t>https://subversion.apache.org/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Distributed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27DF5-2780-654A-81B7-87E3BBF2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A2F62-4C8A-794E-8EAF-8DD5B7A3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220F2-4091-3C4E-AC0E-A9E22F0D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Repository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093925-A683-0749-8D65-65338C78F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076" y="1473200"/>
            <a:ext cx="8021848" cy="47037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BF30E-E7B6-164B-BD2A-30E0E576A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C3E42-5F20-8149-A9E1-F6AB417E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31A38-8EA2-8E43-9337-B0D08B237D90}"/>
              </a:ext>
            </a:extLst>
          </p:cNvPr>
          <p:cNvSpPr txBox="1"/>
          <p:nvPr/>
        </p:nvSpPr>
        <p:spPr>
          <a:xfrm>
            <a:off x="2982687" y="6135977"/>
            <a:ext cx="5867401" cy="3683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Figure from: Victor </a:t>
            </a:r>
            <a:r>
              <a:rPr lang="en-US" sz="1400" dirty="0" err="1">
                <a:solidFill>
                  <a:schemeClr val="accent3"/>
                </a:solidFill>
              </a:rPr>
              <a:t>Eijkhout</a:t>
            </a:r>
            <a:r>
              <a:rPr lang="en-US" sz="1400" dirty="0">
                <a:solidFill>
                  <a:schemeClr val="accent3"/>
                </a:solidFill>
              </a:rPr>
              <a:t>. </a:t>
            </a:r>
            <a:r>
              <a:rPr lang="en-US" sz="1400" i="1" dirty="0">
                <a:solidFill>
                  <a:schemeClr val="accent3"/>
                </a:solidFill>
              </a:rPr>
              <a:t>Introduction to High Performance Computing</a:t>
            </a:r>
            <a:endParaRPr 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0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0C53-6C4E-EF41-B8F5-043D5C996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81C50-F8A0-124A-9E66-34B091CB8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540"/>
            <a:ext cx="10515600" cy="488381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Central 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Distributed repository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Repository history is stored at each repository instance</a:t>
            </a:r>
            <a:br>
              <a:rPr lang="en-US" dirty="0"/>
            </a:br>
            <a:r>
              <a:rPr lang="en-US" dirty="0"/>
              <a:t>Can use central repository pattern, but not required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Developer can make local commits, updates local commit history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Local history can be synchronized with remote instances of same repository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History is maintained global repository state, each commit captures the state of the entire repository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1" i="1" dirty="0"/>
              <a:t>Synchronized </a:t>
            </a:r>
            <a:r>
              <a:rPr lang="en-US" dirty="0"/>
              <a:t>repository history recoverable from remote repository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  <a:br>
              <a:rPr lang="en-US" dirty="0"/>
            </a:br>
            <a:r>
              <a:rPr lang="en-US" dirty="0"/>
              <a:t>git – </a:t>
            </a:r>
            <a:r>
              <a:rPr lang="en-US" dirty="0">
                <a:hlinkClick r:id="rId2"/>
              </a:rPr>
              <a:t>https://git-scm.com/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mercurial – </a:t>
            </a:r>
            <a:r>
              <a:rPr lang="en-US" dirty="0">
                <a:hlinkClick r:id="rId3"/>
              </a:rPr>
              <a:t>https://www.mercurial-scm.org/</a:t>
            </a:r>
            <a:r>
              <a:rPr lang="en-US" dirty="0"/>
              <a:t> </a:t>
            </a:r>
            <a:br>
              <a:rPr lang="en-US" dirty="0"/>
            </a:br>
            <a:endParaRPr lang="en-US" b="1" i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27DF5-2780-654A-81B7-87E3BBF2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A2F62-4C8A-794E-8EAF-8DD5B7A3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7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220F2-4091-3C4E-AC0E-A9E22F0D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BF30E-E7B6-164B-BD2A-30E0E576A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C3E42-5F20-8149-A9E1-F6AB417E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31A38-8EA2-8E43-9337-B0D08B237D90}"/>
              </a:ext>
            </a:extLst>
          </p:cNvPr>
          <p:cNvSpPr txBox="1"/>
          <p:nvPr/>
        </p:nvSpPr>
        <p:spPr>
          <a:xfrm>
            <a:off x="2982687" y="6135977"/>
            <a:ext cx="5867401" cy="3683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Figure from: Victor </a:t>
            </a:r>
            <a:r>
              <a:rPr lang="en-US" sz="1400" dirty="0" err="1">
                <a:solidFill>
                  <a:schemeClr val="accent3"/>
                </a:solidFill>
              </a:rPr>
              <a:t>Eijkhout</a:t>
            </a:r>
            <a:r>
              <a:rPr lang="en-US" sz="1400" dirty="0">
                <a:solidFill>
                  <a:schemeClr val="accent3"/>
                </a:solidFill>
              </a:rPr>
              <a:t>. </a:t>
            </a:r>
            <a:r>
              <a:rPr lang="en-US" sz="1400" i="1" dirty="0">
                <a:solidFill>
                  <a:schemeClr val="accent3"/>
                </a:solidFill>
              </a:rPr>
              <a:t>Introduction to High Performance Computing</a:t>
            </a:r>
            <a:endParaRPr lang="en-US" sz="14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644834-ADC4-5145-A40E-67778086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812" y="1500477"/>
            <a:ext cx="783837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6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220F2-4091-3C4E-AC0E-A9E22F0D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BF30E-E7B6-164B-BD2A-30E0E576A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285E-91E3-D54B-AF5E-323BBDA6364A}" type="datetime1">
              <a:rPr lang="en-US" smtClean="0"/>
              <a:t>10/1/19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C3E42-5F20-8149-A9E1-F6AB417E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31A38-8EA2-8E43-9337-B0D08B237D90}"/>
              </a:ext>
            </a:extLst>
          </p:cNvPr>
          <p:cNvSpPr txBox="1"/>
          <p:nvPr/>
        </p:nvSpPr>
        <p:spPr>
          <a:xfrm>
            <a:off x="2982687" y="6135977"/>
            <a:ext cx="5867401" cy="3683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Figure from: Victor </a:t>
            </a:r>
            <a:r>
              <a:rPr lang="en-US" sz="1400" dirty="0" err="1">
                <a:solidFill>
                  <a:schemeClr val="accent3"/>
                </a:solidFill>
              </a:rPr>
              <a:t>Eijkhout</a:t>
            </a:r>
            <a:r>
              <a:rPr lang="en-US" sz="1400" dirty="0">
                <a:solidFill>
                  <a:schemeClr val="accent3"/>
                </a:solidFill>
              </a:rPr>
              <a:t>. </a:t>
            </a:r>
            <a:r>
              <a:rPr lang="en-US" sz="1400" i="1" dirty="0">
                <a:solidFill>
                  <a:schemeClr val="accent3"/>
                </a:solidFill>
              </a:rPr>
              <a:t>Introduction to High Performance Computing</a:t>
            </a:r>
            <a:endParaRPr lang="en-US" sz="14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644834-ADC4-5145-A40E-67778086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812" y="1500477"/>
            <a:ext cx="7838375" cy="4635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B353CBC-7CB1-614C-BE70-5773FB3A1FCF}"/>
              </a:ext>
            </a:extLst>
          </p:cNvPr>
          <p:cNvSpPr/>
          <p:nvPr/>
        </p:nvSpPr>
        <p:spPr>
          <a:xfrm>
            <a:off x="4457700" y="2882900"/>
            <a:ext cx="13335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6DC0EEC-3319-F44F-9EEF-345E41605A27}"/>
              </a:ext>
            </a:extLst>
          </p:cNvPr>
          <p:cNvSpPr/>
          <p:nvPr/>
        </p:nvSpPr>
        <p:spPr>
          <a:xfrm rot="10800000">
            <a:off x="4457700" y="3181350"/>
            <a:ext cx="13335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C2C75DCF-F8D2-9544-A728-81588C6E22F8}"/>
              </a:ext>
            </a:extLst>
          </p:cNvPr>
          <p:cNvSpPr/>
          <p:nvPr/>
        </p:nvSpPr>
        <p:spPr>
          <a:xfrm>
            <a:off x="8763331" y="1330036"/>
            <a:ext cx="2503711" cy="1689100"/>
          </a:xfrm>
          <a:prstGeom prst="wedgeRectCallout">
            <a:avLst>
              <a:gd name="adj1" fmla="val -161340"/>
              <a:gd name="adj2" fmla="val 54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sync local repositories directly (assuming accessibility)</a:t>
            </a:r>
          </a:p>
        </p:txBody>
      </p:sp>
    </p:spTree>
    <p:extLst>
      <p:ext uri="{BB962C8B-B14F-4D97-AF65-F5344CB8AC3E}">
        <p14:creationId xmlns:p14="http://schemas.microsoft.com/office/powerpoint/2010/main" val="233587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5386</TotalTime>
  <Words>1310</Words>
  <Application>Microsoft Macintosh PowerPoint</Application>
  <PresentationFormat>Widescreen</PresentationFormat>
  <Paragraphs>311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Office Theme</vt:lpstr>
      <vt:lpstr>4_Office Theme</vt:lpstr>
      <vt:lpstr>Version Control using git</vt:lpstr>
      <vt:lpstr>What is software version control?</vt:lpstr>
      <vt:lpstr>Why use version control?</vt:lpstr>
      <vt:lpstr>When should I use version control?</vt:lpstr>
      <vt:lpstr>Types of version control</vt:lpstr>
      <vt:lpstr>Central Repository</vt:lpstr>
      <vt:lpstr>Types of version control</vt:lpstr>
      <vt:lpstr>Distributed Repository</vt:lpstr>
      <vt:lpstr>Distributed Repository</vt:lpstr>
      <vt:lpstr>Distributed Repository Best Practices</vt:lpstr>
      <vt:lpstr>Focusing on git … </vt:lpstr>
      <vt:lpstr>The git repository</vt:lpstr>
      <vt:lpstr>Getting code from a repository</vt:lpstr>
      <vt:lpstr>Telling git about your files</vt:lpstr>
      <vt:lpstr>Telling git about your files</vt:lpstr>
      <vt:lpstr>Telling git about your files</vt:lpstr>
      <vt:lpstr>Updating files</vt:lpstr>
      <vt:lpstr>Updating files</vt:lpstr>
      <vt:lpstr>Updating files</vt:lpstr>
      <vt:lpstr>Updating files</vt:lpstr>
      <vt:lpstr>Updating files</vt:lpstr>
      <vt:lpstr>Updating files</vt:lpstr>
      <vt:lpstr>Updating files</vt:lpstr>
      <vt:lpstr>Updating a commit</vt:lpstr>
      <vt:lpstr>More about git commit</vt:lpstr>
      <vt:lpstr>More about git commit</vt:lpstr>
      <vt:lpstr>More about git commit</vt:lpstr>
      <vt:lpstr>Pushing to a remote repository</vt:lpstr>
      <vt:lpstr>More about git branch</vt:lpstr>
      <vt:lpstr>Creating and using a branch</vt:lpstr>
      <vt:lpstr>Committing to a branch</vt:lpstr>
      <vt:lpstr>More about git diff</vt:lpstr>
      <vt:lpstr>Merging branches </vt:lpstr>
      <vt:lpstr>Merging branches </vt:lpstr>
      <vt:lpstr>Merge conflicts</vt:lpstr>
      <vt:lpstr>Merge conflicts</vt:lpstr>
      <vt:lpstr>Merge conflicts</vt:lpstr>
      <vt:lpstr>Merge conflicts</vt:lpstr>
      <vt:lpstr>Merge conflicts</vt:lpstr>
      <vt:lpstr>Merge conflicts</vt:lpstr>
      <vt:lpstr>A bit about git tag</vt:lpstr>
      <vt:lpstr>A bit about git stash</vt:lpstr>
      <vt:lpstr>A bit about git stash</vt:lpstr>
      <vt:lpstr>Advanced git topics</vt:lpstr>
      <vt:lpstr>Thank you!  Paul Navrátil pnav@tacc.utexas.edu 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Stelmaszek</dc:creator>
  <cp:lastModifiedBy>Paul Navratil</cp:lastModifiedBy>
  <cp:revision>136</cp:revision>
  <cp:lastPrinted>2017-06-21T20:36:38Z</cp:lastPrinted>
  <dcterms:created xsi:type="dcterms:W3CDTF">2016-06-03T20:30:17Z</dcterms:created>
  <dcterms:modified xsi:type="dcterms:W3CDTF">2019-10-01T18:43:41Z</dcterms:modified>
</cp:coreProperties>
</file>